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1" r:id="rId2"/>
    <p:sldId id="257" r:id="rId3"/>
    <p:sldId id="260"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EA17A8-B4A1-4025-B7D5-C0D8D202FC53}" v="4" dt="2023-09-14T08:30:39.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801" autoAdjust="0"/>
  </p:normalViewPr>
  <p:slideViewPr>
    <p:cSldViewPr snapToGrid="0">
      <p:cViewPr varScale="1">
        <p:scale>
          <a:sx n="77" d="100"/>
          <a:sy n="77" d="100"/>
        </p:scale>
        <p:origin x="33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NES MARTINEZ, MARIA DOLORES" userId="223cc184-7bc5-40a6-9f33-7bc0982967f4" providerId="ADAL" clId="{76EA17A8-B4A1-4025-B7D5-C0D8D202FC53}"/>
    <pc:docChg chg="custSel addSld modSld sldOrd">
      <pc:chgData name="TENES MARTINEZ, MARIA DOLORES" userId="223cc184-7bc5-40a6-9f33-7bc0982967f4" providerId="ADAL" clId="{76EA17A8-B4A1-4025-B7D5-C0D8D202FC53}" dt="2023-09-14T08:54:35.300" v="23" actId="1076"/>
      <pc:docMkLst>
        <pc:docMk/>
      </pc:docMkLst>
      <pc:sldChg chg="addSp modSp mod">
        <pc:chgData name="TENES MARTINEZ, MARIA DOLORES" userId="223cc184-7bc5-40a6-9f33-7bc0982967f4" providerId="ADAL" clId="{76EA17A8-B4A1-4025-B7D5-C0D8D202FC53}" dt="2023-09-14T08:27:55.209" v="3" actId="14100"/>
        <pc:sldMkLst>
          <pc:docMk/>
          <pc:sldMk cId="663357047" sldId="257"/>
        </pc:sldMkLst>
        <pc:picChg chg="add mod">
          <ac:chgData name="TENES MARTINEZ, MARIA DOLORES" userId="223cc184-7bc5-40a6-9f33-7bc0982967f4" providerId="ADAL" clId="{76EA17A8-B4A1-4025-B7D5-C0D8D202FC53}" dt="2023-09-14T08:27:55.209" v="3" actId="14100"/>
          <ac:picMkLst>
            <pc:docMk/>
            <pc:sldMk cId="663357047" sldId="257"/>
            <ac:picMk id="24" creationId="{7BE7EF22-088C-CE5A-6D90-0D104B5244AA}"/>
          </ac:picMkLst>
        </pc:picChg>
      </pc:sldChg>
      <pc:sldChg chg="addSp delSp modSp new mod ord">
        <pc:chgData name="TENES MARTINEZ, MARIA DOLORES" userId="223cc184-7bc5-40a6-9f33-7bc0982967f4" providerId="ADAL" clId="{76EA17A8-B4A1-4025-B7D5-C0D8D202FC53}" dt="2023-09-14T08:54:35.300" v="23" actId="1076"/>
        <pc:sldMkLst>
          <pc:docMk/>
          <pc:sldMk cId="696667653" sldId="261"/>
        </pc:sldMkLst>
        <pc:spChg chg="add mod">
          <ac:chgData name="TENES MARTINEZ, MARIA DOLORES" userId="223cc184-7bc5-40a6-9f33-7bc0982967f4" providerId="ADAL" clId="{76EA17A8-B4A1-4025-B7D5-C0D8D202FC53}" dt="2023-09-14T08:54:35.300" v="23" actId="1076"/>
          <ac:spMkLst>
            <pc:docMk/>
            <pc:sldMk cId="696667653" sldId="261"/>
            <ac:spMk id="5" creationId="{CDFA4A96-EC49-06F4-A3FD-B1D4F14FCC6F}"/>
          </ac:spMkLst>
        </pc:spChg>
        <pc:picChg chg="add del mod">
          <ac:chgData name="TENES MARTINEZ, MARIA DOLORES" userId="223cc184-7bc5-40a6-9f33-7bc0982967f4" providerId="ADAL" clId="{76EA17A8-B4A1-4025-B7D5-C0D8D202FC53}" dt="2023-09-14T08:29:34.112" v="8" actId="478"/>
          <ac:picMkLst>
            <pc:docMk/>
            <pc:sldMk cId="696667653" sldId="261"/>
            <ac:picMk id="3" creationId="{7A85F7B1-E768-A32C-0EF2-4CC7754C64E2}"/>
          </ac:picMkLst>
        </pc:picChg>
        <pc:picChg chg="add mod">
          <ac:chgData name="TENES MARTINEZ, MARIA DOLORES" userId="223cc184-7bc5-40a6-9f33-7bc0982967f4" providerId="ADAL" clId="{76EA17A8-B4A1-4025-B7D5-C0D8D202FC53}" dt="2023-09-14T08:31:07.038" v="20" actId="1076"/>
          <ac:picMkLst>
            <pc:docMk/>
            <pc:sldMk cId="696667653" sldId="261"/>
            <ac:picMk id="6" creationId="{CB455E80-8C06-9878-5FEC-51B8DAE5C574}"/>
          </ac:picMkLst>
        </pc:picChg>
        <pc:picChg chg="add mod">
          <ac:chgData name="TENES MARTINEZ, MARIA DOLORES" userId="223cc184-7bc5-40a6-9f33-7bc0982967f4" providerId="ADAL" clId="{76EA17A8-B4A1-4025-B7D5-C0D8D202FC53}" dt="2023-09-14T08:31:11.001" v="21" actId="1076"/>
          <ac:picMkLst>
            <pc:docMk/>
            <pc:sldMk cId="696667653" sldId="261"/>
            <ac:picMk id="7" creationId="{697972D7-A23F-702B-27CE-87F5B364125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EDE96-6C6F-4B08-90F5-7803E02289E3}" type="datetimeFigureOut">
              <a:rPr lang="es-ES" smtClean="0"/>
              <a:t>03/10/2023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705F4D-49B3-4E93-9B90-0BFBCE7DA3C6}" type="slidenum">
              <a:rPr lang="es-ES" smtClean="0"/>
              <a:t>‹#›</a:t>
            </a:fld>
            <a:endParaRPr lang="es-ES"/>
          </a:p>
        </p:txBody>
      </p:sp>
    </p:spTree>
    <p:extLst>
      <p:ext uri="{BB962C8B-B14F-4D97-AF65-F5344CB8AC3E}">
        <p14:creationId xmlns:p14="http://schemas.microsoft.com/office/powerpoint/2010/main" val="2589356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a:spLocks noGrp="1" noRot="1" noChangeAspect="1"/>
          </p:cNvSpPr>
          <p:nvPr>
            <p:ph type="sldImg" idx="2"/>
          </p:nvPr>
        </p:nvSpPr>
        <p:spPr>
          <a:xfrm>
            <a:off x="0" y="949325"/>
            <a:ext cx="8332788" cy="46878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4" name="Google Shape;84;p2:notes"/>
          <p:cNvSpPr/>
          <p:nvPr/>
        </p:nvSpPr>
        <p:spPr>
          <a:xfrm>
            <a:off x="755640" y="5078520"/>
            <a:ext cx="6048360" cy="481176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sp>
      <p:sp>
        <p:nvSpPr>
          <p:cNvPr id="85" name="Google Shape;85;p2:notes"/>
          <p:cNvSpPr txBox="1">
            <a:spLocks noGrp="1"/>
          </p:cNvSpPr>
          <p:nvPr>
            <p:ph type="body" idx="1"/>
          </p:nvPr>
        </p:nvSpPr>
        <p:spPr>
          <a:xfrm>
            <a:off x="833040" y="5938200"/>
            <a:ext cx="6666840" cy="5625360"/>
          </a:xfrm>
          <a:prstGeom prst="rect">
            <a:avLst/>
          </a:prstGeom>
        </p:spPr>
        <p:txBody>
          <a:bodyPr spcFirstLastPara="1" wrap="square" lIns="0" tIns="0" rIns="0" bIns="0" anchor="t" anchorCtr="0">
            <a:noAutofit/>
          </a:bodyPr>
          <a:lstStyle/>
          <a:p>
            <a:pPr marL="0" marR="0">
              <a:lnSpc>
                <a:spcPct val="107000"/>
              </a:lnSpc>
              <a:spcBef>
                <a:spcPts val="0"/>
              </a:spcBef>
              <a:spcAft>
                <a:spcPts val="800"/>
              </a:spcAft>
            </a:pPr>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LABORA</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is the Public Employment and Training Service for the Valencian Community, a public organisation of the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GV</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that falls under the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Regional Ministry for Sustainable Economy</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Productive Sectors, Trade and Labour.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In our </a:t>
            </a:r>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Espai</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Labora</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offices, you will find professionals prepared to help you improve your job prospects and we will assist each person according to their needs.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We'll accompany you on your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job seeking</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journey.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We'll help you to improve your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training</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We'll put you in touch with business and organisations.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Times New Roman" panose="02020603050405020304" pitchFamily="18" charset="0"/>
              <a:buChar char="●"/>
              <a:tabLst>
                <a:tab pos="457200" algn="l"/>
              </a:tabLs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 offer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assistance and grants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kern="100">
                <a:effectLst/>
                <a:latin typeface="Calibri" panose="020F0502020204030204" pitchFamily="34" charset="0"/>
                <a:ea typeface="Calibri" panose="020F0502020204030204" pitchFamily="34" charset="0"/>
                <a:cs typeface="Times New Roman" panose="02020603050405020304" pitchFamily="18" charset="0"/>
              </a:rPr>
              <a:t>Pilot project that strengthens public/private collaboration to improve the medium- and long-term employability of people with disabilities and/or mental health issues.</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705F4D-49B3-4E93-9B90-0BFBCE7DA3C6}" type="slidenum">
              <a:rPr lang="es-ES" smtClean="0"/>
              <a:t>4</a:t>
            </a:fld>
            <a:endParaRPr lang="es-ES"/>
          </a:p>
        </p:txBody>
      </p:sp>
    </p:spTree>
    <p:extLst>
      <p:ext uri="{BB962C8B-B14F-4D97-AF65-F5344CB8AC3E}">
        <p14:creationId xmlns:p14="http://schemas.microsoft.com/office/powerpoint/2010/main" val="3490629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innovative project is divided into 3 operational objectives: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GB" sz="1800" b="0" kern="100" dirty="0">
                <a:effectLst/>
                <a:latin typeface="Calibri" panose="020F0502020204030204" pitchFamily="34" charset="0"/>
                <a:ea typeface="Calibri" panose="020F0502020204030204" pitchFamily="34" charset="0"/>
                <a:cs typeface="Times New Roman" panose="02020603050405020304" pitchFamily="18" charset="0"/>
              </a:rPr>
              <a:t>1.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Develop the methodology.</a:t>
            </a:r>
          </a:p>
          <a:p>
            <a:pPr marL="0" marR="0" indent="0">
              <a:lnSpc>
                <a:spcPct val="107000"/>
              </a:lnSpc>
              <a:spcBef>
                <a:spcPts val="0"/>
              </a:spcBef>
              <a:spcAft>
                <a:spcPts val="800"/>
              </a:spcAft>
              <a:buNone/>
            </a:pP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CAPACITEM</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This is a guide developed by the technical staff from organisations under the Committee of Entities Representing People with Disabilities in the Valencian Community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CERMI</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CV), specialising in job orientation for people with disabilities, with support from technical staff at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LABORA</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2.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Train and educate</a:t>
            </a:r>
          </a:p>
          <a:p>
            <a:pPr marL="0" marR="0">
              <a:lnSpc>
                <a:spcPct val="107000"/>
              </a:lnSpc>
              <a:spcBef>
                <a:spcPts val="0"/>
              </a:spcBef>
              <a:spcAft>
                <a:spcPts val="800"/>
              </a:spcAft>
            </a:pP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LABORA</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staff and staff at Support Units for Special Employment Centres in this methodology.</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Establish a network</a:t>
            </a:r>
          </a:p>
          <a:p>
            <a:pPr marL="0" marR="0">
              <a:lnSpc>
                <a:spcPct val="107000"/>
              </a:lnSpc>
              <a:spcBef>
                <a:spcPts val="0"/>
              </a:spcBef>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800" i="1" kern="100" dirty="0" err="1">
                <a:effectLst/>
                <a:latin typeface="Calibri" panose="020F0502020204030204" pitchFamily="34" charset="0"/>
                <a:ea typeface="Calibri" panose="020F0502020204030204" pitchFamily="34" charset="0"/>
                <a:cs typeface="Times New Roman" panose="02020603050405020304" pitchFamily="18" charset="0"/>
              </a:rPr>
              <a:t>xarxa</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in Valencian) through synergy between the organisations and technical staff for job orientation that have taken part in the project.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F705F4D-49B3-4E93-9B90-0BFBCE7DA3C6}" type="slidenum">
              <a:rPr lang="es-ES" smtClean="0"/>
              <a:t>5</a:t>
            </a:fld>
            <a:endParaRPr lang="es-ES"/>
          </a:p>
        </p:txBody>
      </p:sp>
    </p:spTree>
    <p:extLst>
      <p:ext uri="{BB962C8B-B14F-4D97-AF65-F5344CB8AC3E}">
        <p14:creationId xmlns:p14="http://schemas.microsoft.com/office/powerpoint/2010/main" val="216688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8"/>
        <p:cNvGrpSpPr/>
        <p:nvPr/>
      </p:nvGrpSpPr>
      <p:grpSpPr>
        <a:xfrm>
          <a:off x="0" y="0"/>
          <a:ext cx="0" cy="0"/>
          <a:chOff x="0" y="0"/>
          <a:chExt cx="0" cy="0"/>
        </a:xfrm>
      </p:grpSpPr>
      <p:sp>
        <p:nvSpPr>
          <p:cNvPr id="19" name="Google Shape;19;p3"/>
          <p:cNvSpPr txBox="1">
            <a:spLocks noGrp="1"/>
          </p:cNvSpPr>
          <p:nvPr>
            <p:ph type="sldNum" idx="12"/>
          </p:nvPr>
        </p:nvSpPr>
        <p:spPr>
          <a:xfrm>
            <a:off x="11409045" y="6333134"/>
            <a:ext cx="731600" cy="525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E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p:nvPr/>
        </p:nvSpPr>
        <p:spPr>
          <a:xfrm>
            <a:off x="609600" y="6353280"/>
            <a:ext cx="2840640" cy="36684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 name="Google Shape;11;p1"/>
          <p:cNvSpPr/>
          <p:nvPr/>
        </p:nvSpPr>
        <p:spPr>
          <a:xfrm>
            <a:off x="4165440" y="6356520"/>
            <a:ext cx="3858720" cy="36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 name="Google Shape;12;p1"/>
          <p:cNvSpPr txBox="1">
            <a:spLocks noGrp="1"/>
          </p:cNvSpPr>
          <p:nvPr>
            <p:ph type="title"/>
          </p:nvPr>
        </p:nvSpPr>
        <p:spPr>
          <a:xfrm>
            <a:off x="609600" y="273600"/>
            <a:ext cx="10972320" cy="11448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3" name="Google Shape;13;p1"/>
          <p:cNvSpPr txBox="1">
            <a:spLocks noGrp="1"/>
          </p:cNvSpPr>
          <p:nvPr>
            <p:ph type="body" idx="1"/>
          </p:nvPr>
        </p:nvSpPr>
        <p:spPr>
          <a:xfrm>
            <a:off x="609600" y="1604520"/>
            <a:ext cx="10972320" cy="39772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pic>
        <p:nvPicPr>
          <p:cNvPr id="14" name="Google Shape;14;p1"/>
          <p:cNvPicPr preferRelativeResize="0"/>
          <p:nvPr/>
        </p:nvPicPr>
        <p:blipFill rotWithShape="1">
          <a:blip r:embed="rId3">
            <a:alphaModFix/>
          </a:blip>
          <a:srcRect/>
          <a:stretch/>
        </p:blipFill>
        <p:spPr>
          <a:xfrm>
            <a:off x="-31200" y="0"/>
            <a:ext cx="12223200" cy="801720"/>
          </a:xfrm>
          <a:prstGeom prst="rect">
            <a:avLst/>
          </a:prstGeom>
          <a:noFill/>
          <a:ln>
            <a:noFill/>
          </a:ln>
        </p:spPr>
      </p:pic>
      <p:pic>
        <p:nvPicPr>
          <p:cNvPr id="15" name="Google Shape;15;p1"/>
          <p:cNvPicPr preferRelativeResize="0"/>
          <p:nvPr/>
        </p:nvPicPr>
        <p:blipFill rotWithShape="1">
          <a:blip r:embed="rId4">
            <a:alphaModFix/>
          </a:blip>
          <a:srcRect/>
          <a:stretch/>
        </p:blipFill>
        <p:spPr>
          <a:xfrm>
            <a:off x="0" y="6408000"/>
            <a:ext cx="12191520" cy="450000"/>
          </a:xfrm>
          <a:prstGeom prst="rect">
            <a:avLst/>
          </a:prstGeom>
          <a:noFill/>
          <a:ln>
            <a:noFill/>
          </a:ln>
        </p:spPr>
      </p:pic>
      <p:sp>
        <p:nvSpPr>
          <p:cNvPr id="16" name="Google Shape;16;p1"/>
          <p:cNvSpPr txBox="1">
            <a:spLocks noGrp="1"/>
          </p:cNvSpPr>
          <p:nvPr>
            <p:ph type="sldNum" idx="12"/>
          </p:nvPr>
        </p:nvSpPr>
        <p:spPr>
          <a:xfrm>
            <a:off x="11409045" y="6333134"/>
            <a:ext cx="731600" cy="525000"/>
          </a:xfrm>
          <a:prstGeom prst="rect">
            <a:avLst/>
          </a:prstGeom>
          <a:noFill/>
          <a:ln>
            <a:noFill/>
          </a:ln>
        </p:spPr>
        <p:txBody>
          <a:bodyPr spcFirstLastPara="1" wrap="square" lIns="91425" tIns="91425" rIns="91425" bIns="91425" anchor="t" anchorCtr="0">
            <a:noAutofit/>
          </a:bodyPr>
          <a:lstStyle>
            <a:lvl1pPr lvl="0" algn="r">
              <a:buNone/>
              <a:defRPr sz="1300"/>
            </a:lvl1pPr>
            <a:lvl2pPr lvl="1" algn="r">
              <a:buNone/>
              <a:defRPr sz="1300"/>
            </a:lvl2pPr>
            <a:lvl3pPr lvl="2" algn="r">
              <a:buNone/>
              <a:defRPr sz="1300"/>
            </a:lvl3pPr>
            <a:lvl4pPr lvl="3" algn="r">
              <a:buNone/>
              <a:defRPr sz="1300"/>
            </a:lvl4pPr>
            <a:lvl5pPr lvl="4" algn="r">
              <a:buNone/>
              <a:defRPr sz="1300"/>
            </a:lvl5pPr>
            <a:lvl6pPr lvl="5" algn="r">
              <a:buNone/>
              <a:defRPr sz="1300"/>
            </a:lvl6pPr>
            <a:lvl7pPr lvl="6" algn="r">
              <a:buNone/>
              <a:defRPr sz="1300"/>
            </a:lvl7pPr>
            <a:lvl8pPr lvl="7" algn="r">
              <a:buNone/>
              <a:defRPr sz="1300"/>
            </a:lvl8pPr>
            <a:lvl9pPr lvl="8" algn="r">
              <a:buNone/>
              <a:defRPr sz="1300"/>
            </a:lvl9pPr>
          </a:lstStyle>
          <a:p>
            <a:pPr marL="0" lvl="0" indent="0" algn="r" rtl="0">
              <a:spcBef>
                <a:spcPts val="0"/>
              </a:spcBef>
              <a:spcAft>
                <a:spcPts val="0"/>
              </a:spcAft>
              <a:buNone/>
            </a:pPr>
            <a:fld id="{00000000-1234-1234-1234-123412341234}" type="slidenum">
              <a:rPr lang="es-E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E939490D-305E-89FC-45F8-3C016265100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pPr marL="0" lvl="0" indent="0" algn="r" rtl="0">
                <a:spcBef>
                  <a:spcPts val="0"/>
                </a:spcBef>
                <a:spcAft>
                  <a:spcPts val="0"/>
                </a:spcAft>
                <a:buNone/>
              </a:pPr>
              <a:t>1</a:t>
            </a:fld>
            <a:endParaRPr lang="es-ES"/>
          </a:p>
        </p:txBody>
      </p:sp>
      <p:sp>
        <p:nvSpPr>
          <p:cNvPr id="5" name="CuadroTexto 4">
            <a:extLst>
              <a:ext uri="{FF2B5EF4-FFF2-40B4-BE49-F238E27FC236}">
                <a16:creationId xmlns:a16="http://schemas.microsoft.com/office/drawing/2014/main" id="{CDFA4A96-EC49-06F4-A3FD-B1D4F14FCC6F}"/>
              </a:ext>
            </a:extLst>
          </p:cNvPr>
          <p:cNvSpPr txBox="1"/>
          <p:nvPr/>
        </p:nvSpPr>
        <p:spPr>
          <a:xfrm>
            <a:off x="2072082" y="1960386"/>
            <a:ext cx="6845416" cy="1138773"/>
          </a:xfrm>
          <a:prstGeom prst="rect">
            <a:avLst/>
          </a:prstGeom>
          <a:noFill/>
        </p:spPr>
        <p:txBody>
          <a:bodyPr wrap="square">
            <a:spAutoFit/>
          </a:bodyPr>
          <a:lstStyle/>
          <a:p>
            <a:pPr algn="ctr"/>
            <a:r>
              <a:rPr lang="en-GB" sz="3200" b="1" i="1">
                <a:effectLst/>
                <a:latin typeface="Calibri" panose="020F0502020204030204" pitchFamily="34" charset="0"/>
                <a:ea typeface="Calibri" panose="020F0502020204030204" pitchFamily="34" charset="0"/>
                <a:cs typeface="Times New Roman" panose="02020603050405020304" pitchFamily="18" charset="0"/>
              </a:rPr>
              <a:t>XARXA CAPACITEM</a:t>
            </a:r>
            <a:r>
              <a:rPr lang="en-GB" sz="3200" b="1">
                <a:effectLst/>
                <a:latin typeface="Calibri" panose="020F0502020204030204" pitchFamily="34" charset="0"/>
                <a:ea typeface="Calibri" panose="020F0502020204030204" pitchFamily="34" charset="0"/>
                <a:cs typeface="Times New Roman" panose="02020603050405020304" pitchFamily="18" charset="0"/>
              </a:rPr>
              <a:t> PILOT PROJECT</a:t>
            </a:r>
          </a:p>
          <a:p>
            <a:pPr algn="ctr"/>
            <a:r>
              <a:rPr lang="en-GB" sz="1800" b="1">
                <a:effectLst/>
                <a:latin typeface="Calibri" panose="020F0502020204030204" pitchFamily="34" charset="0"/>
                <a:ea typeface="Calibri" panose="020F0502020204030204" pitchFamily="34" charset="0"/>
                <a:cs typeface="Times New Roman" panose="02020603050405020304" pitchFamily="18" charset="0"/>
              </a:rPr>
              <a:t> FOR THE PROMOTION OF SOCIAL AND LABOUR INCLUSION OF PEOPLE WITH DISABILITIES OR MENTAL HEALTH ISSUES</a:t>
            </a:r>
          </a:p>
        </p:txBody>
      </p:sp>
      <p:pic>
        <p:nvPicPr>
          <p:cNvPr id="6" name="Imagen 5">
            <a:extLst>
              <a:ext uri="{FF2B5EF4-FFF2-40B4-BE49-F238E27FC236}">
                <a16:creationId xmlns:a16="http://schemas.microsoft.com/office/drawing/2014/main" id="{CB455E80-8C06-9878-5FEC-51B8DAE5C574}"/>
              </a:ext>
            </a:extLst>
          </p:cNvPr>
          <p:cNvPicPr>
            <a:picLocks noChangeAspect="1"/>
          </p:cNvPicPr>
          <p:nvPr/>
        </p:nvPicPr>
        <p:blipFill rotWithShape="1">
          <a:blip r:embed="rId2"/>
          <a:srcRect t="2457" r="5204"/>
          <a:stretch/>
        </p:blipFill>
        <p:spPr>
          <a:xfrm>
            <a:off x="3425827" y="3429000"/>
            <a:ext cx="3701698" cy="2311081"/>
          </a:xfrm>
          <a:prstGeom prst="rect">
            <a:avLst/>
          </a:prstGeom>
        </p:spPr>
      </p:pic>
      <p:pic>
        <p:nvPicPr>
          <p:cNvPr id="7" name="Imagen 6">
            <a:extLst>
              <a:ext uri="{FF2B5EF4-FFF2-40B4-BE49-F238E27FC236}">
                <a16:creationId xmlns:a16="http://schemas.microsoft.com/office/drawing/2014/main" id="{697972D7-A23F-702B-27CE-87F5B3641256}"/>
              </a:ext>
            </a:extLst>
          </p:cNvPr>
          <p:cNvPicPr>
            <a:picLocks noChangeAspect="1"/>
          </p:cNvPicPr>
          <p:nvPr/>
        </p:nvPicPr>
        <p:blipFill>
          <a:blip r:embed="rId3"/>
          <a:stretch>
            <a:fillRect/>
          </a:stretch>
        </p:blipFill>
        <p:spPr>
          <a:xfrm>
            <a:off x="4161726" y="4920754"/>
            <a:ext cx="2800350" cy="609600"/>
          </a:xfrm>
          <a:prstGeom prst="rect">
            <a:avLst/>
          </a:prstGeom>
        </p:spPr>
      </p:pic>
    </p:spTree>
    <p:extLst>
      <p:ext uri="{BB962C8B-B14F-4D97-AF65-F5344CB8AC3E}">
        <p14:creationId xmlns:p14="http://schemas.microsoft.com/office/powerpoint/2010/main" val="69666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6"/>
        <p:cNvGrpSpPr/>
        <p:nvPr/>
      </p:nvGrpSpPr>
      <p:grpSpPr>
        <a:xfrm>
          <a:off x="0" y="0"/>
          <a:ext cx="0" cy="0"/>
          <a:chOff x="0" y="0"/>
          <a:chExt cx="0" cy="0"/>
        </a:xfrm>
      </p:grpSpPr>
      <p:sp>
        <p:nvSpPr>
          <p:cNvPr id="94" name="Google Shape;94;p15"/>
          <p:cNvSpPr txBox="1">
            <a:spLocks noGrp="1"/>
          </p:cNvSpPr>
          <p:nvPr>
            <p:ph type="sldNum" idx="12"/>
          </p:nvPr>
        </p:nvSpPr>
        <p:spPr>
          <a:xfrm>
            <a:off x="10080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s-ES"/>
              <a:pPr marL="0" lvl="0" indent="0" algn="r" rtl="0">
                <a:spcBef>
                  <a:spcPts val="0"/>
                </a:spcBef>
                <a:spcAft>
                  <a:spcPts val="0"/>
                </a:spcAft>
                <a:buNone/>
              </a:pPr>
              <a:t>2</a:t>
            </a:fld>
            <a:endParaRPr lang="es-ES"/>
          </a:p>
        </p:txBody>
      </p:sp>
      <p:pic>
        <p:nvPicPr>
          <p:cNvPr id="3" name="Imagen 2">
            <a:extLst>
              <a:ext uri="{FF2B5EF4-FFF2-40B4-BE49-F238E27FC236}">
                <a16:creationId xmlns:a16="http://schemas.microsoft.com/office/drawing/2014/main" id="{6501DA01-1E58-4E41-ED23-7D80E77D74DC}"/>
              </a:ext>
            </a:extLst>
          </p:cNvPr>
          <p:cNvPicPr>
            <a:picLocks noChangeAspect="1"/>
          </p:cNvPicPr>
          <p:nvPr/>
        </p:nvPicPr>
        <p:blipFill>
          <a:blip r:embed="rId3"/>
          <a:stretch>
            <a:fillRect/>
          </a:stretch>
        </p:blipFill>
        <p:spPr>
          <a:xfrm>
            <a:off x="7508045" y="4113518"/>
            <a:ext cx="3121439" cy="2145989"/>
          </a:xfrm>
          <a:prstGeom prst="rect">
            <a:avLst/>
          </a:prstGeom>
        </p:spPr>
      </p:pic>
      <p:sp>
        <p:nvSpPr>
          <p:cNvPr id="14" name="CuadroTexto 13">
            <a:extLst>
              <a:ext uri="{FF2B5EF4-FFF2-40B4-BE49-F238E27FC236}">
                <a16:creationId xmlns:a16="http://schemas.microsoft.com/office/drawing/2014/main" id="{D9FB9B7A-AFF3-DD39-4E7A-935359CE3B68}"/>
              </a:ext>
            </a:extLst>
          </p:cNvPr>
          <p:cNvSpPr txBox="1"/>
          <p:nvPr/>
        </p:nvSpPr>
        <p:spPr>
          <a:xfrm>
            <a:off x="6096000" y="4817181"/>
            <a:ext cx="2457974" cy="369332"/>
          </a:xfrm>
          <a:prstGeom prst="rect">
            <a:avLst/>
          </a:prstGeom>
          <a:noFill/>
        </p:spPr>
        <p:txBody>
          <a:bodyPr wrap="square" rtlCol="0">
            <a:spAutoFit/>
          </a:bodyPr>
          <a:lstStyle/>
          <a:p>
            <a:r>
              <a:rPr lang="en-GB">
                <a:solidFill>
                  <a:schemeClr val="accent2"/>
                </a:solidFill>
              </a:rPr>
              <a:t>Project:</a:t>
            </a:r>
          </a:p>
        </p:txBody>
      </p:sp>
      <p:sp>
        <p:nvSpPr>
          <p:cNvPr id="21" name="CuadroTexto 20">
            <a:extLst>
              <a:ext uri="{FF2B5EF4-FFF2-40B4-BE49-F238E27FC236}">
                <a16:creationId xmlns:a16="http://schemas.microsoft.com/office/drawing/2014/main" id="{34E59FDB-1765-890C-922C-5894BE2F673E}"/>
              </a:ext>
            </a:extLst>
          </p:cNvPr>
          <p:cNvSpPr txBox="1"/>
          <p:nvPr/>
        </p:nvSpPr>
        <p:spPr>
          <a:xfrm>
            <a:off x="1801845" y="1803633"/>
            <a:ext cx="5588856" cy="2620526"/>
          </a:xfrm>
          <a:prstGeom prst="rect">
            <a:avLst/>
          </a:prstGeom>
          <a:noFill/>
        </p:spPr>
        <p:txBody>
          <a:bodyPr wrap="square">
            <a:spAutoFit/>
          </a:bodyPr>
          <a:lstStyle/>
          <a:p>
            <a:pPr algn="just">
              <a:lnSpc>
                <a:spcPct val="115000"/>
              </a:lnSpc>
              <a:spcAft>
                <a:spcPts val="710"/>
              </a:spcAft>
            </a:pPr>
            <a:r>
              <a:rPr lang="en-GB" sz="1800">
                <a:solidFill>
                  <a:srgbClr val="000000"/>
                </a:solidFill>
                <a:effectLst/>
                <a:latin typeface="Calibri" panose="020F0502020204030204" pitchFamily="34" charset="0"/>
                <a:ea typeface="Arial" panose="020B0604020202020204" pitchFamily="34" charset="0"/>
              </a:rPr>
              <a:t>Goal 8 of the 2030 Agenda details the need to promote sustained, inclusive and sustainable economic growth, full and productive employment and decent work for all. Goal 5 focuses on achieving full and productive employment and decent work for all women and men, including for young people and persons with disabilities, and equal pay for work of equal value.</a:t>
            </a:r>
          </a:p>
        </p:txBody>
      </p:sp>
      <p:sp>
        <p:nvSpPr>
          <p:cNvPr id="22" name="CuadroTexto 21">
            <a:extLst>
              <a:ext uri="{FF2B5EF4-FFF2-40B4-BE49-F238E27FC236}">
                <a16:creationId xmlns:a16="http://schemas.microsoft.com/office/drawing/2014/main" id="{EE542100-B26B-6E2F-01D9-3869F332BBE8}"/>
              </a:ext>
            </a:extLst>
          </p:cNvPr>
          <p:cNvSpPr txBox="1"/>
          <p:nvPr/>
        </p:nvSpPr>
        <p:spPr>
          <a:xfrm>
            <a:off x="664130" y="1212295"/>
            <a:ext cx="3773646" cy="369332"/>
          </a:xfrm>
          <a:prstGeom prst="rect">
            <a:avLst/>
          </a:prstGeom>
          <a:noFill/>
        </p:spPr>
        <p:txBody>
          <a:bodyPr wrap="square" rtlCol="0">
            <a:spAutoFit/>
          </a:bodyPr>
          <a:lstStyle/>
          <a:p>
            <a:r>
              <a:rPr lang="en-GB">
                <a:solidFill>
                  <a:schemeClr val="accent2"/>
                </a:solidFill>
              </a:rPr>
              <a:t>Project basis:</a:t>
            </a:r>
          </a:p>
        </p:txBody>
      </p:sp>
      <p:pic>
        <p:nvPicPr>
          <p:cNvPr id="23" name="Imagen 22">
            <a:extLst>
              <a:ext uri="{FF2B5EF4-FFF2-40B4-BE49-F238E27FC236}">
                <a16:creationId xmlns:a16="http://schemas.microsoft.com/office/drawing/2014/main" id="{99079151-A371-9DFE-F976-3AD22CC5C225}"/>
              </a:ext>
            </a:extLst>
          </p:cNvPr>
          <p:cNvPicPr>
            <a:picLocks noChangeAspect="1"/>
          </p:cNvPicPr>
          <p:nvPr/>
        </p:nvPicPr>
        <p:blipFill rotWithShape="1">
          <a:blip r:embed="rId4"/>
          <a:srcRect t="2457" r="5204"/>
          <a:stretch/>
        </p:blipFill>
        <p:spPr>
          <a:xfrm>
            <a:off x="7826172" y="1212295"/>
            <a:ext cx="3701698" cy="2311081"/>
          </a:xfrm>
          <a:prstGeom prst="rect">
            <a:avLst/>
          </a:prstGeom>
        </p:spPr>
      </p:pic>
      <p:pic>
        <p:nvPicPr>
          <p:cNvPr id="24" name="Imagen 23">
            <a:extLst>
              <a:ext uri="{FF2B5EF4-FFF2-40B4-BE49-F238E27FC236}">
                <a16:creationId xmlns:a16="http://schemas.microsoft.com/office/drawing/2014/main" id="{7BE7EF22-088C-CE5A-6D90-0D104B5244AA}"/>
              </a:ext>
            </a:extLst>
          </p:cNvPr>
          <p:cNvPicPr>
            <a:picLocks noChangeAspect="1"/>
          </p:cNvPicPr>
          <p:nvPr/>
        </p:nvPicPr>
        <p:blipFill rotWithShape="1">
          <a:blip r:embed="rId4"/>
          <a:srcRect t="2457" r="5204"/>
          <a:stretch/>
        </p:blipFill>
        <p:spPr>
          <a:xfrm>
            <a:off x="1562516" y="4546832"/>
            <a:ext cx="4116110" cy="1585519"/>
          </a:xfrm>
          <a:prstGeom prst="rect">
            <a:avLst/>
          </a:prstGeom>
        </p:spPr>
      </p:pic>
    </p:spTree>
    <p:extLst>
      <p:ext uri="{BB962C8B-B14F-4D97-AF65-F5344CB8AC3E}">
        <p14:creationId xmlns:p14="http://schemas.microsoft.com/office/powerpoint/2010/main" val="663357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9C921ABA-3F3C-98B5-A6AA-0E87022857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pPr marL="0" lvl="0" indent="0" algn="r" rtl="0">
                <a:spcBef>
                  <a:spcPts val="0"/>
                </a:spcBef>
                <a:spcAft>
                  <a:spcPts val="0"/>
                </a:spcAft>
                <a:buNone/>
              </a:pPr>
              <a:t>3</a:t>
            </a:fld>
            <a:endParaRPr lang="es-ES"/>
          </a:p>
        </p:txBody>
      </p:sp>
      <p:sp>
        <p:nvSpPr>
          <p:cNvPr id="3" name="CuadroTexto 2">
            <a:extLst>
              <a:ext uri="{FF2B5EF4-FFF2-40B4-BE49-F238E27FC236}">
                <a16:creationId xmlns:a16="http://schemas.microsoft.com/office/drawing/2014/main" id="{7069E1E6-FF17-701A-2BDC-88B224DD2F63}"/>
              </a:ext>
            </a:extLst>
          </p:cNvPr>
          <p:cNvSpPr txBox="1"/>
          <p:nvPr/>
        </p:nvSpPr>
        <p:spPr>
          <a:xfrm>
            <a:off x="3540153" y="1321461"/>
            <a:ext cx="4479721" cy="369332"/>
          </a:xfrm>
          <a:prstGeom prst="rect">
            <a:avLst/>
          </a:prstGeom>
          <a:noFill/>
        </p:spPr>
        <p:txBody>
          <a:bodyPr wrap="square" rtlCol="0">
            <a:spAutoFit/>
          </a:bodyPr>
          <a:lstStyle/>
          <a:p>
            <a:r>
              <a:rPr lang="en-GB"/>
              <a:t>This initiative arose thanks to the cooperation of:</a:t>
            </a:r>
          </a:p>
        </p:txBody>
      </p:sp>
      <p:pic>
        <p:nvPicPr>
          <p:cNvPr id="4" name="Google Shape;93;p15">
            <a:extLst>
              <a:ext uri="{FF2B5EF4-FFF2-40B4-BE49-F238E27FC236}">
                <a16:creationId xmlns:a16="http://schemas.microsoft.com/office/drawing/2014/main" id="{AFF08872-C931-CDEB-3167-AA39A2D70FF9}"/>
              </a:ext>
            </a:extLst>
          </p:cNvPr>
          <p:cNvPicPr preferRelativeResize="0"/>
          <p:nvPr/>
        </p:nvPicPr>
        <p:blipFill rotWithShape="1">
          <a:blip r:embed="rId2">
            <a:alphaModFix/>
          </a:blip>
          <a:srcRect/>
          <a:stretch/>
        </p:blipFill>
        <p:spPr>
          <a:xfrm>
            <a:off x="2927757" y="2064344"/>
            <a:ext cx="1590690" cy="494330"/>
          </a:xfrm>
          <a:prstGeom prst="rect">
            <a:avLst/>
          </a:prstGeom>
          <a:noFill/>
          <a:ln>
            <a:noFill/>
          </a:ln>
        </p:spPr>
      </p:pic>
      <p:pic>
        <p:nvPicPr>
          <p:cNvPr id="5" name="Imagen 4">
            <a:extLst>
              <a:ext uri="{FF2B5EF4-FFF2-40B4-BE49-F238E27FC236}">
                <a16:creationId xmlns:a16="http://schemas.microsoft.com/office/drawing/2014/main" id="{94B5100D-54F1-4984-D98F-B148982F0416}"/>
              </a:ext>
            </a:extLst>
          </p:cNvPr>
          <p:cNvPicPr>
            <a:picLocks noChangeAspect="1"/>
          </p:cNvPicPr>
          <p:nvPr/>
        </p:nvPicPr>
        <p:blipFill>
          <a:blip r:embed="rId3"/>
          <a:stretch>
            <a:fillRect/>
          </a:stretch>
        </p:blipFill>
        <p:spPr>
          <a:xfrm>
            <a:off x="6096000" y="1952214"/>
            <a:ext cx="2640037" cy="718590"/>
          </a:xfrm>
          <a:prstGeom prst="rect">
            <a:avLst/>
          </a:prstGeom>
        </p:spPr>
      </p:pic>
      <p:sp>
        <p:nvSpPr>
          <p:cNvPr id="7" name="CuadroTexto 6">
            <a:extLst>
              <a:ext uri="{FF2B5EF4-FFF2-40B4-BE49-F238E27FC236}">
                <a16:creationId xmlns:a16="http://schemas.microsoft.com/office/drawing/2014/main" id="{3648E1E7-23C1-4566-B16C-5F58F60B43D2}"/>
              </a:ext>
            </a:extLst>
          </p:cNvPr>
          <p:cNvSpPr txBox="1"/>
          <p:nvPr/>
        </p:nvSpPr>
        <p:spPr>
          <a:xfrm>
            <a:off x="6168093" y="2778336"/>
            <a:ext cx="2495850" cy="307777"/>
          </a:xfrm>
          <a:prstGeom prst="rect">
            <a:avLst/>
          </a:prstGeom>
          <a:noFill/>
        </p:spPr>
        <p:txBody>
          <a:bodyPr wrap="square" rtlCol="0">
            <a:spAutoFit/>
          </a:bodyPr>
          <a:lstStyle/>
          <a:p>
            <a:r>
              <a:rPr lang="en-GB" sz="1400"/>
              <a:t> Through its lead group:</a:t>
            </a:r>
          </a:p>
        </p:txBody>
      </p:sp>
      <p:pic>
        <p:nvPicPr>
          <p:cNvPr id="8" name="Imagen 7">
            <a:extLst>
              <a:ext uri="{FF2B5EF4-FFF2-40B4-BE49-F238E27FC236}">
                <a16:creationId xmlns:a16="http://schemas.microsoft.com/office/drawing/2014/main" id="{E919400A-29DE-5348-153C-0BCADB57A4B9}"/>
              </a:ext>
            </a:extLst>
          </p:cNvPr>
          <p:cNvPicPr>
            <a:picLocks noChangeAspect="1"/>
          </p:cNvPicPr>
          <p:nvPr/>
        </p:nvPicPr>
        <p:blipFill>
          <a:blip r:embed="rId4"/>
          <a:stretch>
            <a:fillRect/>
          </a:stretch>
        </p:blipFill>
        <p:spPr>
          <a:xfrm>
            <a:off x="6572536" y="3426903"/>
            <a:ext cx="2724150" cy="1419225"/>
          </a:xfrm>
          <a:prstGeom prst="rect">
            <a:avLst/>
          </a:prstGeom>
        </p:spPr>
      </p:pic>
      <p:pic>
        <p:nvPicPr>
          <p:cNvPr id="9" name="Imagen 8">
            <a:extLst>
              <a:ext uri="{FF2B5EF4-FFF2-40B4-BE49-F238E27FC236}">
                <a16:creationId xmlns:a16="http://schemas.microsoft.com/office/drawing/2014/main" id="{F75158C6-AE40-CCEF-314B-6347C39D1C0B}"/>
              </a:ext>
            </a:extLst>
          </p:cNvPr>
          <p:cNvPicPr>
            <a:picLocks noChangeAspect="1"/>
          </p:cNvPicPr>
          <p:nvPr/>
        </p:nvPicPr>
        <p:blipFill rotWithShape="1">
          <a:blip r:embed="rId5"/>
          <a:srcRect t="2457" r="5204"/>
          <a:stretch/>
        </p:blipFill>
        <p:spPr>
          <a:xfrm>
            <a:off x="562368" y="2919368"/>
            <a:ext cx="4420705" cy="2759979"/>
          </a:xfrm>
          <a:prstGeom prst="rect">
            <a:avLst/>
          </a:prstGeom>
        </p:spPr>
      </p:pic>
    </p:spTree>
    <p:extLst>
      <p:ext uri="{BB962C8B-B14F-4D97-AF65-F5344CB8AC3E}">
        <p14:creationId xmlns:p14="http://schemas.microsoft.com/office/powerpoint/2010/main" val="402959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0A8EC4C9-B195-9EB6-69ED-38100D849AA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pPr marL="0" lvl="0" indent="0" algn="r" rtl="0">
                <a:spcBef>
                  <a:spcPts val="0"/>
                </a:spcBef>
                <a:spcAft>
                  <a:spcPts val="0"/>
                </a:spcAft>
                <a:buNone/>
              </a:pPr>
              <a:t>4</a:t>
            </a:fld>
            <a:endParaRPr lang="es-ES"/>
          </a:p>
        </p:txBody>
      </p:sp>
      <p:pic>
        <p:nvPicPr>
          <p:cNvPr id="4" name="Imagen 3">
            <a:extLst>
              <a:ext uri="{FF2B5EF4-FFF2-40B4-BE49-F238E27FC236}">
                <a16:creationId xmlns:a16="http://schemas.microsoft.com/office/drawing/2014/main" id="{48727D2A-511B-8320-7008-7CA4948A7949}"/>
              </a:ext>
            </a:extLst>
          </p:cNvPr>
          <p:cNvPicPr>
            <a:picLocks noChangeAspect="1"/>
          </p:cNvPicPr>
          <p:nvPr/>
        </p:nvPicPr>
        <p:blipFill>
          <a:blip r:embed="rId3"/>
          <a:stretch>
            <a:fillRect/>
          </a:stretch>
        </p:blipFill>
        <p:spPr>
          <a:xfrm>
            <a:off x="1165763" y="1573546"/>
            <a:ext cx="2800350" cy="609600"/>
          </a:xfrm>
          <a:prstGeom prst="rect">
            <a:avLst/>
          </a:prstGeom>
        </p:spPr>
      </p:pic>
      <p:sp>
        <p:nvSpPr>
          <p:cNvPr id="18" name="CuadroTexto 17">
            <a:extLst>
              <a:ext uri="{FF2B5EF4-FFF2-40B4-BE49-F238E27FC236}">
                <a16:creationId xmlns:a16="http://schemas.microsoft.com/office/drawing/2014/main" id="{5B4881B5-DD2C-9DD3-DDBF-FCBCA2141C58}"/>
              </a:ext>
            </a:extLst>
          </p:cNvPr>
          <p:cNvSpPr txBox="1"/>
          <p:nvPr/>
        </p:nvSpPr>
        <p:spPr>
          <a:xfrm>
            <a:off x="4907234" y="2572456"/>
            <a:ext cx="3322040" cy="2031325"/>
          </a:xfrm>
          <a:prstGeom prst="rect">
            <a:avLst/>
          </a:prstGeom>
          <a:noFill/>
        </p:spPr>
        <p:txBody>
          <a:bodyPr wrap="square" rtlCol="0">
            <a:spAutoFit/>
          </a:bodyPr>
          <a:lstStyle/>
          <a:p>
            <a:r>
              <a:rPr lang="en-GB" b="1">
                <a:solidFill>
                  <a:schemeClr val="accent2"/>
                </a:solidFill>
              </a:rPr>
              <a:t>Strategic objective: </a:t>
            </a:r>
          </a:p>
          <a:p>
            <a:r>
              <a:rPr lang="en-GB"/>
              <a:t>Integration of the </a:t>
            </a:r>
            <a:r>
              <a:rPr lang="en-GB" i="1"/>
              <a:t>Xarxa Capacitem</a:t>
            </a:r>
            <a:r>
              <a:rPr lang="en-GB"/>
              <a:t> methodology for helping people with disabilities and/or mental health issues to create an Individualised Professional Development Plan</a:t>
            </a:r>
          </a:p>
        </p:txBody>
      </p:sp>
      <p:pic>
        <p:nvPicPr>
          <p:cNvPr id="22" name="Imagen 21">
            <a:extLst>
              <a:ext uri="{FF2B5EF4-FFF2-40B4-BE49-F238E27FC236}">
                <a16:creationId xmlns:a16="http://schemas.microsoft.com/office/drawing/2014/main" id="{3F7B16E3-D738-222C-D4E7-CE579279EACA}"/>
              </a:ext>
            </a:extLst>
          </p:cNvPr>
          <p:cNvPicPr>
            <a:picLocks noChangeAspect="1"/>
          </p:cNvPicPr>
          <p:nvPr/>
        </p:nvPicPr>
        <p:blipFill rotWithShape="1">
          <a:blip r:embed="rId4"/>
          <a:srcRect t="2457" r="5204"/>
          <a:stretch/>
        </p:blipFill>
        <p:spPr>
          <a:xfrm>
            <a:off x="562368" y="2919368"/>
            <a:ext cx="4420705" cy="2759979"/>
          </a:xfrm>
          <a:prstGeom prst="rect">
            <a:avLst/>
          </a:prstGeom>
        </p:spPr>
      </p:pic>
      <p:pic>
        <p:nvPicPr>
          <p:cNvPr id="23" name="Imagen 22">
            <a:extLst>
              <a:ext uri="{FF2B5EF4-FFF2-40B4-BE49-F238E27FC236}">
                <a16:creationId xmlns:a16="http://schemas.microsoft.com/office/drawing/2014/main" id="{8A186CF3-8275-2B81-777F-B0FBD3C96342}"/>
              </a:ext>
            </a:extLst>
          </p:cNvPr>
          <p:cNvPicPr>
            <a:picLocks noChangeAspect="1"/>
          </p:cNvPicPr>
          <p:nvPr/>
        </p:nvPicPr>
        <p:blipFill rotWithShape="1">
          <a:blip r:embed="rId4"/>
          <a:srcRect t="2457" r="5204"/>
          <a:stretch/>
        </p:blipFill>
        <p:spPr>
          <a:xfrm>
            <a:off x="8531605" y="1151388"/>
            <a:ext cx="3322040" cy="2074049"/>
          </a:xfrm>
          <a:prstGeom prst="rect">
            <a:avLst/>
          </a:prstGeom>
        </p:spPr>
      </p:pic>
      <p:pic>
        <p:nvPicPr>
          <p:cNvPr id="24" name="Imagen 23">
            <a:extLst>
              <a:ext uri="{FF2B5EF4-FFF2-40B4-BE49-F238E27FC236}">
                <a16:creationId xmlns:a16="http://schemas.microsoft.com/office/drawing/2014/main" id="{AD72CB61-2F1A-9E68-0804-F79AF6BA0DD4}"/>
              </a:ext>
            </a:extLst>
          </p:cNvPr>
          <p:cNvPicPr>
            <a:picLocks noChangeAspect="1"/>
          </p:cNvPicPr>
          <p:nvPr/>
        </p:nvPicPr>
        <p:blipFill rotWithShape="1">
          <a:blip r:embed="rId4"/>
          <a:srcRect t="2457" r="5204"/>
          <a:stretch/>
        </p:blipFill>
        <p:spPr>
          <a:xfrm>
            <a:off x="8531605" y="3632563"/>
            <a:ext cx="3322040" cy="2074049"/>
          </a:xfrm>
          <a:prstGeom prst="rect">
            <a:avLst/>
          </a:prstGeom>
        </p:spPr>
      </p:pic>
    </p:spTree>
    <p:extLst>
      <p:ext uri="{BB962C8B-B14F-4D97-AF65-F5344CB8AC3E}">
        <p14:creationId xmlns:p14="http://schemas.microsoft.com/office/powerpoint/2010/main" val="3599896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FA4FBD-888C-976E-0A0E-0CEBE52719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pPr marL="0" lvl="0" indent="0" algn="r" rtl="0">
                <a:spcBef>
                  <a:spcPts val="0"/>
                </a:spcBef>
                <a:spcAft>
                  <a:spcPts val="0"/>
                </a:spcAft>
                <a:buNone/>
              </a:pPr>
              <a:t>5</a:t>
            </a:fld>
            <a:endParaRPr lang="es-ES"/>
          </a:p>
        </p:txBody>
      </p:sp>
      <p:pic>
        <p:nvPicPr>
          <p:cNvPr id="3" name="Imagen 2">
            <a:extLst>
              <a:ext uri="{FF2B5EF4-FFF2-40B4-BE49-F238E27FC236}">
                <a16:creationId xmlns:a16="http://schemas.microsoft.com/office/drawing/2014/main" id="{8EA99E7F-0D9D-0231-BA9A-17576B871D34}"/>
              </a:ext>
            </a:extLst>
          </p:cNvPr>
          <p:cNvPicPr>
            <a:picLocks noChangeAspect="1"/>
          </p:cNvPicPr>
          <p:nvPr/>
        </p:nvPicPr>
        <p:blipFill>
          <a:blip r:embed="rId3"/>
          <a:stretch>
            <a:fillRect/>
          </a:stretch>
        </p:blipFill>
        <p:spPr>
          <a:xfrm>
            <a:off x="1164977" y="1497737"/>
            <a:ext cx="4543425" cy="695325"/>
          </a:xfrm>
          <a:prstGeom prst="rect">
            <a:avLst/>
          </a:prstGeom>
        </p:spPr>
      </p:pic>
      <p:pic>
        <p:nvPicPr>
          <p:cNvPr id="4" name="Imagen 3">
            <a:extLst>
              <a:ext uri="{FF2B5EF4-FFF2-40B4-BE49-F238E27FC236}">
                <a16:creationId xmlns:a16="http://schemas.microsoft.com/office/drawing/2014/main" id="{27997E5D-3360-86DA-6CE8-2BB96DD89354}"/>
              </a:ext>
            </a:extLst>
          </p:cNvPr>
          <p:cNvPicPr>
            <a:picLocks noChangeAspect="1"/>
          </p:cNvPicPr>
          <p:nvPr/>
        </p:nvPicPr>
        <p:blipFill>
          <a:blip r:embed="rId4"/>
          <a:stretch>
            <a:fillRect/>
          </a:stretch>
        </p:blipFill>
        <p:spPr>
          <a:xfrm>
            <a:off x="1057688" y="2886730"/>
            <a:ext cx="2228850" cy="1285875"/>
          </a:xfrm>
          <a:prstGeom prst="rect">
            <a:avLst/>
          </a:prstGeom>
        </p:spPr>
      </p:pic>
      <p:pic>
        <p:nvPicPr>
          <p:cNvPr id="5" name="Imagen 4">
            <a:extLst>
              <a:ext uri="{FF2B5EF4-FFF2-40B4-BE49-F238E27FC236}">
                <a16:creationId xmlns:a16="http://schemas.microsoft.com/office/drawing/2014/main" id="{EB320F98-567E-DAC4-C941-D168A194DBBF}"/>
              </a:ext>
            </a:extLst>
          </p:cNvPr>
          <p:cNvPicPr>
            <a:picLocks noChangeAspect="1"/>
          </p:cNvPicPr>
          <p:nvPr/>
        </p:nvPicPr>
        <p:blipFill>
          <a:blip r:embed="rId5"/>
          <a:stretch>
            <a:fillRect/>
          </a:stretch>
        </p:blipFill>
        <p:spPr>
          <a:xfrm>
            <a:off x="4207515" y="2929592"/>
            <a:ext cx="2266950" cy="600075"/>
          </a:xfrm>
          <a:prstGeom prst="rect">
            <a:avLst/>
          </a:prstGeom>
        </p:spPr>
      </p:pic>
      <p:pic>
        <p:nvPicPr>
          <p:cNvPr id="6" name="Imagen 5">
            <a:extLst>
              <a:ext uri="{FF2B5EF4-FFF2-40B4-BE49-F238E27FC236}">
                <a16:creationId xmlns:a16="http://schemas.microsoft.com/office/drawing/2014/main" id="{84195C1F-2A44-50A2-C48A-7F59617D9252}"/>
              </a:ext>
            </a:extLst>
          </p:cNvPr>
          <p:cNvPicPr>
            <a:picLocks noChangeAspect="1"/>
          </p:cNvPicPr>
          <p:nvPr/>
        </p:nvPicPr>
        <p:blipFill>
          <a:blip r:embed="rId6"/>
          <a:stretch>
            <a:fillRect/>
          </a:stretch>
        </p:blipFill>
        <p:spPr>
          <a:xfrm>
            <a:off x="7729126" y="2810529"/>
            <a:ext cx="2352675" cy="838200"/>
          </a:xfrm>
          <a:prstGeom prst="rect">
            <a:avLst/>
          </a:prstGeom>
        </p:spPr>
      </p:pic>
      <p:pic>
        <p:nvPicPr>
          <p:cNvPr id="7" name="Imagen 6">
            <a:extLst>
              <a:ext uri="{FF2B5EF4-FFF2-40B4-BE49-F238E27FC236}">
                <a16:creationId xmlns:a16="http://schemas.microsoft.com/office/drawing/2014/main" id="{19A847F9-0967-0636-2F79-80E26B84B92C}"/>
              </a:ext>
            </a:extLst>
          </p:cNvPr>
          <p:cNvPicPr>
            <a:picLocks noChangeAspect="1"/>
          </p:cNvPicPr>
          <p:nvPr/>
        </p:nvPicPr>
        <p:blipFill rotWithShape="1">
          <a:blip r:embed="rId7"/>
          <a:srcRect t="2457" r="5204"/>
          <a:stretch/>
        </p:blipFill>
        <p:spPr>
          <a:xfrm>
            <a:off x="3607267" y="4037201"/>
            <a:ext cx="3322040" cy="2074049"/>
          </a:xfrm>
          <a:prstGeom prst="rect">
            <a:avLst/>
          </a:prstGeom>
        </p:spPr>
      </p:pic>
      <p:pic>
        <p:nvPicPr>
          <p:cNvPr id="8" name="Imagen 7">
            <a:extLst>
              <a:ext uri="{FF2B5EF4-FFF2-40B4-BE49-F238E27FC236}">
                <a16:creationId xmlns:a16="http://schemas.microsoft.com/office/drawing/2014/main" id="{C83BE518-8713-9C77-AB44-9478218E37CB}"/>
              </a:ext>
            </a:extLst>
          </p:cNvPr>
          <p:cNvPicPr>
            <a:picLocks noChangeAspect="1"/>
          </p:cNvPicPr>
          <p:nvPr/>
        </p:nvPicPr>
        <p:blipFill rotWithShape="1">
          <a:blip r:embed="rId7"/>
          <a:srcRect t="2457" r="5204"/>
          <a:stretch/>
        </p:blipFill>
        <p:spPr>
          <a:xfrm>
            <a:off x="6845418" y="4037200"/>
            <a:ext cx="3322040" cy="2074049"/>
          </a:xfrm>
          <a:prstGeom prst="rect">
            <a:avLst/>
          </a:prstGeom>
        </p:spPr>
      </p:pic>
    </p:spTree>
    <p:extLst>
      <p:ext uri="{BB962C8B-B14F-4D97-AF65-F5344CB8AC3E}">
        <p14:creationId xmlns:p14="http://schemas.microsoft.com/office/powerpoint/2010/main" val="171252128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377</Words>
  <Application>Microsoft Office PowerPoint</Application>
  <PresentationFormat>Widescreen</PresentationFormat>
  <Paragraphs>33</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Generalitat Valenciana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TENES MARTINEZ, MARIA DOLORES</dc:creator>
  <cp:lastModifiedBy>Author</cp:lastModifiedBy>
  <cp:revision>3</cp:revision>
  <dcterms:created xsi:type="dcterms:W3CDTF">2023-09-14T07:15:51Z</dcterms:created>
  <dcterms:modified xsi:type="dcterms:W3CDTF">2023-10-03T11:44:41Z</dcterms:modified>
</cp:coreProperties>
</file>